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99"/>
  </p:notesMasterIdLst>
  <p:sldIdLst>
    <p:sldId id="316" r:id="rId2"/>
    <p:sldId id="348" r:id="rId3"/>
    <p:sldId id="300" r:id="rId4"/>
    <p:sldId id="302" r:id="rId5"/>
    <p:sldId id="299" r:id="rId6"/>
    <p:sldId id="258" r:id="rId7"/>
    <p:sldId id="317" r:id="rId8"/>
    <p:sldId id="259" r:id="rId9"/>
    <p:sldId id="307" r:id="rId10"/>
    <p:sldId id="270" r:id="rId11"/>
    <p:sldId id="260" r:id="rId12"/>
    <p:sldId id="347" r:id="rId13"/>
    <p:sldId id="263" r:id="rId14"/>
    <p:sldId id="261" r:id="rId15"/>
    <p:sldId id="349" r:id="rId16"/>
    <p:sldId id="334" r:id="rId17"/>
    <p:sldId id="265" r:id="rId18"/>
    <p:sldId id="266" r:id="rId19"/>
    <p:sldId id="274" r:id="rId20"/>
    <p:sldId id="267" r:id="rId21"/>
    <p:sldId id="268" r:id="rId22"/>
    <p:sldId id="276" r:id="rId23"/>
    <p:sldId id="352" r:id="rId24"/>
    <p:sldId id="353" r:id="rId25"/>
    <p:sldId id="354" r:id="rId26"/>
    <p:sldId id="350" r:id="rId27"/>
    <p:sldId id="269" r:id="rId28"/>
    <p:sldId id="271" r:id="rId29"/>
    <p:sldId id="273" r:id="rId30"/>
    <p:sldId id="385" r:id="rId31"/>
    <p:sldId id="346" r:id="rId32"/>
    <p:sldId id="355" r:id="rId33"/>
    <p:sldId id="383" r:id="rId34"/>
    <p:sldId id="356" r:id="rId35"/>
    <p:sldId id="277" r:id="rId36"/>
    <p:sldId id="278" r:id="rId37"/>
    <p:sldId id="279" r:id="rId38"/>
    <p:sldId id="280" r:id="rId39"/>
    <p:sldId id="357" r:id="rId40"/>
    <p:sldId id="283" r:id="rId41"/>
    <p:sldId id="284" r:id="rId42"/>
    <p:sldId id="358" r:id="rId43"/>
    <p:sldId id="360" r:id="rId44"/>
    <p:sldId id="361" r:id="rId45"/>
    <p:sldId id="362" r:id="rId46"/>
    <p:sldId id="363" r:id="rId47"/>
    <p:sldId id="359" r:id="rId48"/>
    <p:sldId id="365" r:id="rId49"/>
    <p:sldId id="366" r:id="rId50"/>
    <p:sldId id="304" r:id="rId51"/>
    <p:sldId id="306" r:id="rId52"/>
    <p:sldId id="336" r:id="rId53"/>
    <p:sldId id="286" r:id="rId54"/>
    <p:sldId id="288" r:id="rId55"/>
    <p:sldId id="289" r:id="rId56"/>
    <p:sldId id="337" r:id="rId57"/>
    <p:sldId id="291" r:id="rId58"/>
    <p:sldId id="294" r:id="rId59"/>
    <p:sldId id="293" r:id="rId60"/>
    <p:sldId id="305" r:id="rId61"/>
    <p:sldId id="370" r:id="rId62"/>
    <p:sldId id="375" r:id="rId63"/>
    <p:sldId id="339" r:id="rId64"/>
    <p:sldId id="295" r:id="rId65"/>
    <p:sldId id="387" r:id="rId66"/>
    <p:sldId id="388" r:id="rId67"/>
    <p:sldId id="309" r:id="rId68"/>
    <p:sldId id="310" r:id="rId69"/>
    <p:sldId id="311" r:id="rId70"/>
    <p:sldId id="372" r:id="rId71"/>
    <p:sldId id="373" r:id="rId72"/>
    <p:sldId id="340" r:id="rId73"/>
    <p:sldId id="312" r:id="rId74"/>
    <p:sldId id="341" r:id="rId75"/>
    <p:sldId id="315" r:id="rId76"/>
    <p:sldId id="319" r:id="rId77"/>
    <p:sldId id="321" r:id="rId78"/>
    <p:sldId id="391" r:id="rId79"/>
    <p:sldId id="392" r:id="rId80"/>
    <p:sldId id="393" r:id="rId81"/>
    <p:sldId id="322" r:id="rId82"/>
    <p:sldId id="376" r:id="rId83"/>
    <p:sldId id="323" r:id="rId84"/>
    <p:sldId id="324" r:id="rId85"/>
    <p:sldId id="325" r:id="rId86"/>
    <p:sldId id="377" r:id="rId87"/>
    <p:sldId id="326" r:id="rId88"/>
    <p:sldId id="327" r:id="rId89"/>
    <p:sldId id="378" r:id="rId90"/>
    <p:sldId id="380" r:id="rId91"/>
    <p:sldId id="382" r:id="rId92"/>
    <p:sldId id="328" r:id="rId93"/>
    <p:sldId id="329" r:id="rId94"/>
    <p:sldId id="330" r:id="rId95"/>
    <p:sldId id="342" r:id="rId96"/>
    <p:sldId id="332" r:id="rId97"/>
    <p:sldId id="333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04ADE23-84DA-4A7C-BCE6-FA9BF1244CFA}">
          <p14:sldIdLst>
            <p14:sldId id="316"/>
            <p14:sldId id="348"/>
            <p14:sldId id="300"/>
            <p14:sldId id="302"/>
            <p14:sldId id="299"/>
            <p14:sldId id="258"/>
            <p14:sldId id="317"/>
            <p14:sldId id="259"/>
            <p14:sldId id="307"/>
            <p14:sldId id="270"/>
          </p14:sldIdLst>
        </p14:section>
        <p14:section name="čištění dat" id="{7036C5CB-1E59-43A6-9EC1-998D2EC4A94A}">
          <p14:sldIdLst>
            <p14:sldId id="260"/>
            <p14:sldId id="347"/>
            <p14:sldId id="263"/>
            <p14:sldId id="261"/>
            <p14:sldId id="349"/>
            <p14:sldId id="334"/>
          </p14:sldIdLst>
        </p14:section>
        <p14:section name="uživatelé" id="{429565E7-7569-4113-9649-A5DCAEA99620}">
          <p14:sldIdLst>
            <p14:sldId id="265"/>
            <p14:sldId id="266"/>
            <p14:sldId id="274"/>
          </p14:sldIdLst>
        </p14:section>
        <p14:section name="anime-obecné" id="{58B44230-A7E3-4EF1-B8B5-23C2A9E72039}">
          <p14:sldIdLst>
            <p14:sldId id="267"/>
            <p14:sldId id="268"/>
          </p14:sldIdLst>
        </p14:section>
        <p14:section name="rating" id="{D456256D-2DE3-4DB6-9E5E-BB011AD8EA94}">
          <p14:sldIdLst>
            <p14:sldId id="276"/>
            <p14:sldId id="352"/>
            <p14:sldId id="353"/>
            <p14:sldId id="354"/>
            <p14:sldId id="350"/>
          </p14:sldIdLst>
        </p14:section>
        <p14:section name="vývoj v čase" id="{8D540CC0-EC79-43FD-9EB5-3B4807C9F46D}">
          <p14:sldIdLst>
            <p14:sldId id="269"/>
            <p14:sldId id="271"/>
            <p14:sldId id="273"/>
            <p14:sldId id="385"/>
            <p14:sldId id="346"/>
            <p14:sldId id="355"/>
            <p14:sldId id="383"/>
            <p14:sldId id="356"/>
            <p14:sldId id="277"/>
            <p14:sldId id="278"/>
            <p14:sldId id="279"/>
            <p14:sldId id="280"/>
            <p14:sldId id="357"/>
          </p14:sldIdLst>
        </p14:section>
        <p14:section name="studia" id="{D008F948-3EEA-4B06-9D2C-1CA2116EA216}">
          <p14:sldIdLst>
            <p14:sldId id="283"/>
            <p14:sldId id="284"/>
            <p14:sldId id="358"/>
            <p14:sldId id="360"/>
            <p14:sldId id="361"/>
            <p14:sldId id="362"/>
            <p14:sldId id="363"/>
            <p14:sldId id="359"/>
            <p14:sldId id="365"/>
            <p14:sldId id="366"/>
            <p14:sldId id="304"/>
            <p14:sldId id="306"/>
            <p14:sldId id="336"/>
            <p14:sldId id="286"/>
            <p14:sldId id="288"/>
            <p14:sldId id="289"/>
            <p14:sldId id="337"/>
            <p14:sldId id="291"/>
            <p14:sldId id="294"/>
            <p14:sldId id="293"/>
            <p14:sldId id="305"/>
            <p14:sldId id="370"/>
            <p14:sldId id="375"/>
            <p14:sldId id="339"/>
            <p14:sldId id="295"/>
            <p14:sldId id="387"/>
            <p14:sldId id="388"/>
          </p14:sldIdLst>
        </p14:section>
        <p14:section name="prvky-anime" id="{B4A69252-CBC5-4EFC-BF8F-0FD3E484489A}">
          <p14:sldIdLst>
            <p14:sldId id="309"/>
            <p14:sldId id="310"/>
            <p14:sldId id="311"/>
            <p14:sldId id="372"/>
            <p14:sldId id="373"/>
            <p14:sldId id="340"/>
            <p14:sldId id="312"/>
            <p14:sldId id="341"/>
            <p14:sldId id="315"/>
          </p14:sldIdLst>
        </p14:section>
        <p14:section name="uživatelé" id="{84CF507B-1DC4-4A9A-897A-CAE62B2864E1}">
          <p14:sldIdLst>
            <p14:sldId id="319"/>
            <p14:sldId id="321"/>
            <p14:sldId id="391"/>
            <p14:sldId id="392"/>
            <p14:sldId id="393"/>
            <p14:sldId id="322"/>
            <p14:sldId id="376"/>
            <p14:sldId id="323"/>
            <p14:sldId id="324"/>
            <p14:sldId id="325"/>
            <p14:sldId id="377"/>
            <p14:sldId id="326"/>
            <p14:sldId id="327"/>
            <p14:sldId id="378"/>
            <p14:sldId id="380"/>
            <p14:sldId id="382"/>
            <p14:sldId id="328"/>
            <p14:sldId id="329"/>
            <p14:sldId id="330"/>
            <p14:sldId id="342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zathoth Sumerian" initials="AS" lastIdx="1" clrIdx="0">
    <p:extLst>
      <p:ext uri="{19B8F6BF-5375-455C-9EA6-DF929625EA0E}">
        <p15:presenceInfo xmlns:p15="http://schemas.microsoft.com/office/powerpoint/2012/main" userId="ed7fd700a783b07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3" autoAdjust="0"/>
    <p:restoredTop sz="83932" autoAdjust="0"/>
  </p:normalViewPr>
  <p:slideViewPr>
    <p:cSldViewPr snapToGrid="0">
      <p:cViewPr varScale="1">
        <p:scale>
          <a:sx n="109" d="100"/>
          <a:sy n="109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61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861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497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5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72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80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8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5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85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84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20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7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0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3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9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4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30.07.2019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9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fevsea" TargetMode="External"/><Relationship Id="rId2" Type="http://schemas.openxmlformats.org/officeDocument/2006/relationships/hyperlink" Target="https://www.kaggle.com/azathoth42/myanimelis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s-mal-source" TargetMode="External"/><Relationship Id="rId2" Type="http://schemas.openxmlformats.org/officeDocument/2006/relationships/hyperlink" Target="http://bit.ly/as-mal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as-mal-slid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618DA2-29B8-4057-97CA-937C59ED2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399" y="878182"/>
            <a:ext cx="5263815" cy="2950889"/>
          </a:xfrm>
        </p:spPr>
        <p:txBody>
          <a:bodyPr/>
          <a:lstStyle/>
          <a:p>
            <a:pPr algn="l"/>
            <a:r>
              <a:rPr lang="cs-CZ" dirty="0" err="1"/>
              <a:t>MyAnimeList</a:t>
            </a:r>
            <a:r>
              <a:rPr lang="cs-CZ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464692-97DA-4344-8E23-4FEAB289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1304" y="4369614"/>
            <a:ext cx="2361583" cy="1096899"/>
          </a:xfrm>
        </p:spPr>
        <p:txBody>
          <a:bodyPr/>
          <a:lstStyle/>
          <a:p>
            <a:r>
              <a:rPr lang="cs-CZ" dirty="0" err="1"/>
              <a:t>Techromancer</a:t>
            </a:r>
            <a:endParaRPr lang="cs-CZ" dirty="0"/>
          </a:p>
          <a:p>
            <a:r>
              <a:rPr lang="cs-CZ" dirty="0"/>
              <a:t>Ing. Matěj </a:t>
            </a:r>
            <a:r>
              <a:rPr lang="cs-CZ" dirty="0" err="1"/>
              <a:t>Račinský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D40C26-80BD-447A-95F9-C6AC394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6769383" y="0"/>
            <a:ext cx="5422617" cy="3332285"/>
          </a:xfrm>
          <a:prstGeom prst="rect">
            <a:avLst/>
          </a:prstGeom>
        </p:spPr>
      </p:pic>
      <p:pic>
        <p:nvPicPr>
          <p:cNvPr id="7" name="Picture 2" descr="https://scontent-frt3-1.xx.fbcdn.net/v/t1.15752-9/33870845_10210102362875454_3840742717395042304_n.jpg?_nc_cat=0&amp;oh=2d65a067a2213769ba08748fc3383d69&amp;oe=5BD93FCD">
            <a:extLst>
              <a:ext uri="{FF2B5EF4-FFF2-40B4-BE49-F238E27FC236}">
                <a16:creationId xmlns:a16="http://schemas.microsoft.com/office/drawing/2014/main" id="{2879D672-A408-48A3-8BE6-B2D05735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30" y="3285890"/>
            <a:ext cx="5712069" cy="3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9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, </a:t>
            </a:r>
            <a:r>
              <a:rPr lang="cs-CZ" dirty="0" err="1"/>
              <a:t>Scikit-learn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</a:t>
            </a:r>
            <a:r>
              <a:rPr lang="cs-CZ"/>
              <a:t>minimálně 13 </a:t>
            </a:r>
            <a:r>
              <a:rPr lang="cs-CZ" dirty="0"/>
              <a:t>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1" y="4590437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C4F4-D1E9-45B2-8C19-A856F89A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Špatná data, co jsou vlastně správná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B747-EDF5-43C9-935C-F837A53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programování jsou kromě jiného prázdné hodnoty, zvané „NULL“, nebo taky </a:t>
            </a:r>
            <a:r>
              <a:rPr lang="cs-CZ" dirty="0" err="1"/>
              <a:t>NaN</a:t>
            </a:r>
            <a:r>
              <a:rPr lang="cs-CZ" dirty="0"/>
              <a:t>, nebo </a:t>
            </a:r>
            <a:r>
              <a:rPr lang="cs-CZ" dirty="0" err="1"/>
              <a:t>None</a:t>
            </a:r>
            <a:r>
              <a:rPr lang="cs-CZ" dirty="0"/>
              <a:t>.</a:t>
            </a:r>
          </a:p>
          <a:p>
            <a:r>
              <a:rPr lang="cs-CZ" dirty="0"/>
              <a:t>Některé programátorské knihovny automaticky konvertují textové </a:t>
            </a:r>
            <a:r>
              <a:rPr lang="cs-CZ" dirty="0" err="1"/>
              <a:t>null</a:t>
            </a:r>
            <a:r>
              <a:rPr lang="cs-CZ" dirty="0"/>
              <a:t> hodnoty na prázdné.</a:t>
            </a:r>
          </a:p>
          <a:p>
            <a:r>
              <a:rPr lang="cs-CZ" dirty="0"/>
              <a:t>Způsobí chyby v programech.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191FF-7968-460B-B399-FD449670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66" y="3429001"/>
            <a:ext cx="500742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6CDAE-C59E-44B6-ACBE-E00F4C80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94" y="1589940"/>
            <a:ext cx="235300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7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počtu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B5F775-192A-4D34-B334-7D490AD90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49"/>
            <a:ext cx="8968902" cy="5663524"/>
          </a:xfrm>
        </p:spPr>
      </p:pic>
    </p:spTree>
    <p:extLst>
      <p:ext uri="{BB962C8B-B14F-4D97-AF65-F5344CB8AC3E}">
        <p14:creationId xmlns:p14="http://schemas.microsoft.com/office/powerpoint/2010/main" val="43429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76B379-EAB8-44BC-A0A1-5DD22DE51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8044774" cy="5607328"/>
          </a:xfrm>
        </p:spPr>
      </p:pic>
    </p:spTree>
    <p:extLst>
      <p:ext uri="{BB962C8B-B14F-4D97-AF65-F5344CB8AC3E}">
        <p14:creationId xmlns:p14="http://schemas.microsoft.com/office/powerpoint/2010/main" val="228296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7330" cy="1320800"/>
          </a:xfrm>
        </p:spPr>
        <p:txBody>
          <a:bodyPr/>
          <a:lstStyle/>
          <a:p>
            <a:r>
              <a:rPr lang="cs-CZ" dirty="0"/>
              <a:t>Kdo je na </a:t>
            </a:r>
            <a:r>
              <a:rPr lang="cs-CZ" dirty="0" err="1"/>
              <a:t>MyAnimeListu</a:t>
            </a:r>
            <a:r>
              <a:rPr lang="cs-CZ" dirty="0"/>
              <a:t> – pohlaví/gender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58171E-05C6-434E-9972-15B8D14F0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760"/>
            <a:ext cx="9017540" cy="5599006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AD800-8A25-46E5-AF2E-461FCB369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2586"/>
            <a:ext cx="8142051" cy="50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F9E959-3C13-49CB-B7EF-77EA2EE36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3955"/>
            <a:ext cx="8978630" cy="5584046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A1535-2306-46AF-A67C-6391F888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F8B27-4486-4477-9952-544851A75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Přednáška bude v češtině</a:t>
            </a:r>
          </a:p>
          <a:p>
            <a:r>
              <a:rPr lang="cs-CZ" dirty="0"/>
              <a:t>Přednáška obsahuje matematické vzorce</a:t>
            </a:r>
          </a:p>
          <a:p>
            <a:endParaRPr lang="cs-CZ" dirty="0"/>
          </a:p>
          <a:p>
            <a:r>
              <a:rPr lang="cs-CZ" dirty="0"/>
              <a:t>Kdyby nebylo cokoli jasné, ptejte se.</a:t>
            </a:r>
          </a:p>
        </p:txBody>
      </p:sp>
      <p:pic>
        <p:nvPicPr>
          <p:cNvPr id="1026" name="Picture 2" descr="VÃ½sledek obrÃ¡zku pro warning">
            <a:extLst>
              <a:ext uri="{FF2B5EF4-FFF2-40B4-BE49-F238E27FC236}">
                <a16:creationId xmlns:a16="http://schemas.microsoft.com/office/drawing/2014/main" id="{C4F48DDE-CB3E-4095-8DAF-BC6BE5EF9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5889"/>
            <a:ext cx="3010090" cy="278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6CED6E-0BD0-4E35-AAE5-62EFCA76607B}"/>
              </a:ext>
            </a:extLst>
          </p:cNvPr>
          <p:cNvSpPr/>
          <p:nvPr/>
        </p:nvSpPr>
        <p:spPr>
          <a:xfrm rot="1182351">
            <a:off x="1441870" y="1516466"/>
            <a:ext cx="1119505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cs-CZ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PTEJTE SE</a:t>
            </a:r>
            <a:endParaRPr lang="en-US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597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titulů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B78F30F-4992-4E17-BE97-E7D6F7294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0" y="1058595"/>
            <a:ext cx="11491609" cy="5799405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BA0BBC-C649-4155-A648-E7984B6FD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4239"/>
            <a:ext cx="7898860" cy="5693762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8" name="Picture 4" descr="VÃ½sledek obrÃ¡zku pro anime confused girl">
            <a:extLst>
              <a:ext uri="{FF2B5EF4-FFF2-40B4-BE49-F238E27FC236}">
                <a16:creationId xmlns:a16="http://schemas.microsoft.com/office/drawing/2014/main" id="{150F0FFB-EED9-4731-8C8E-C205CE8C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96800"/>
            <a:ext cx="4348264" cy="32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Ã½sledek obrÃ¡zku pro anime girl thinking face">
            <a:extLst>
              <a:ext uri="{FF2B5EF4-FFF2-40B4-BE49-F238E27FC236}">
                <a16:creationId xmlns:a16="http://schemas.microsoft.com/office/drawing/2014/main" id="{F74C12B6-5AB8-474A-8349-8B866F13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Ã½sledek obrÃ¡zku pro anime girl thinking face">
            <a:extLst>
              <a:ext uri="{FF2B5EF4-FFF2-40B4-BE49-F238E27FC236}">
                <a16:creationId xmlns:a16="http://schemas.microsoft.com/office/drawing/2014/main" id="{C3674680-8C41-4125-AB02-ACB2F5D9C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783" y="2610863"/>
            <a:ext cx="4041837" cy="424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92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EA64-8679-4240-982F-068E2A71C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tohle správná opověď na otázku?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C454C-1A1C-4A4A-8033-1D0B2E6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Ne</a:t>
            </a:r>
          </a:p>
          <a:p>
            <a:r>
              <a:rPr lang="cs-CZ" dirty="0"/>
              <a:t>Rating neurčuje, zda je nějaké anime „pro“ jistou cílovou skupinu</a:t>
            </a:r>
          </a:p>
          <a:p>
            <a:r>
              <a:rPr lang="cs-CZ" dirty="0"/>
              <a:t>Určuje pouze, zda daná díla nejsou pro konkrétní věkovou skupinu nevhodná</a:t>
            </a:r>
          </a:p>
          <a:p>
            <a:r>
              <a:rPr lang="cs-CZ" dirty="0"/>
              <a:t>Množství anime pro děti podle množství </a:t>
            </a:r>
            <a:r>
              <a:rPr lang="cs-CZ" dirty="0" err="1"/>
              <a:t>shounen</a:t>
            </a:r>
            <a:r>
              <a:rPr lang="cs-CZ" dirty="0"/>
              <a:t>, </a:t>
            </a:r>
            <a:r>
              <a:rPr lang="cs-CZ" dirty="0" err="1"/>
              <a:t>shoujo</a:t>
            </a:r>
            <a:r>
              <a:rPr lang="cs-CZ" dirty="0"/>
              <a:t>, </a:t>
            </a:r>
            <a:r>
              <a:rPr lang="cs-CZ" dirty="0" err="1"/>
              <a:t>kids</a:t>
            </a:r>
            <a:r>
              <a:rPr lang="cs-CZ" dirty="0"/>
              <a:t>, </a:t>
            </a:r>
            <a:r>
              <a:rPr lang="cs-CZ" dirty="0" err="1"/>
              <a:t>seinen</a:t>
            </a:r>
            <a:r>
              <a:rPr lang="cs-CZ" dirty="0"/>
              <a:t> a </a:t>
            </a:r>
            <a:r>
              <a:rPr lang="cs-CZ" dirty="0" err="1"/>
              <a:t>josei</a:t>
            </a:r>
            <a:endParaRPr lang="cs-CZ" dirty="0"/>
          </a:p>
          <a:p>
            <a:r>
              <a:rPr lang="cs-CZ" dirty="0"/>
              <a:t>A vůbec je to špatně formulovaná otázka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6333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DBE0-BD51-4651-AC4F-C0E672F20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8E169-224E-47B4-A206-69A2BE0B1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062"/>
            <a:ext cx="8372104" cy="5720939"/>
          </a:xfrm>
        </p:spPr>
      </p:pic>
    </p:spTree>
    <p:extLst>
      <p:ext uri="{BB962C8B-B14F-4D97-AF65-F5344CB8AC3E}">
        <p14:creationId xmlns:p14="http://schemas.microsoft.com/office/powerpoint/2010/main" val="57640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42" y="648510"/>
            <a:ext cx="1774036" cy="4662791"/>
          </a:xfrm>
        </p:spPr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AFFD4D-EA4A-44E7-9EB7-1D896E01C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811" y="0"/>
            <a:ext cx="9983190" cy="6856850"/>
          </a:xfrm>
        </p:spPr>
      </p:pic>
    </p:spTree>
    <p:extLst>
      <p:ext uri="{BB962C8B-B14F-4D97-AF65-F5344CB8AC3E}">
        <p14:creationId xmlns:p14="http://schemas.microsoft.com/office/powerpoint/2010/main" val="3876656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0766"/>
            <a:ext cx="8596668" cy="1320800"/>
          </a:xfrm>
        </p:spPr>
        <p:txBody>
          <a:bodyPr/>
          <a:lstStyle/>
          <a:p>
            <a:r>
              <a:rPr lang="cs-CZ" dirty="0"/>
              <a:t>Roční produkce – 1950 - 2018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C7FED3-3C1B-409A-8DDD-F341C5B6D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759"/>
            <a:ext cx="10889673" cy="5348242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B3829C-4422-4336-9161-69531C3C7F66}"/>
              </a:ext>
            </a:extLst>
          </p:cNvPr>
          <p:cNvSpPr/>
          <p:nvPr/>
        </p:nvSpPr>
        <p:spPr>
          <a:xfrm>
            <a:off x="186046" y="885235"/>
            <a:ext cx="113286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Podle knihy </a:t>
            </a:r>
            <a:r>
              <a:rPr lang="en-US" dirty="0"/>
              <a:t>Introduction to Animation Studies published</a:t>
            </a:r>
            <a:r>
              <a:rPr lang="cs-CZ" dirty="0"/>
              <a:t>,</a:t>
            </a:r>
            <a:r>
              <a:rPr lang="en-US" dirty="0"/>
              <a:t> 2005, (Heibonsha Shinsho, Nobuyuki </a:t>
            </a:r>
            <a:r>
              <a:rPr lang="en-US" dirty="0" err="1"/>
              <a:t>Tsugata</a:t>
            </a:r>
            <a:r>
              <a:rPr lang="en-US" dirty="0"/>
              <a:t>)</a:t>
            </a:r>
            <a:endParaRPr lang="cs-CZ" dirty="0"/>
          </a:p>
          <a:p>
            <a:r>
              <a:rPr lang="cs-CZ" dirty="0"/>
              <a:t>3 boomy anime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F19EDF-EF7F-4379-A826-028D3DDA1B4A}"/>
              </a:ext>
            </a:extLst>
          </p:cNvPr>
          <p:cNvSpPr/>
          <p:nvPr/>
        </p:nvSpPr>
        <p:spPr>
          <a:xfrm>
            <a:off x="1959429" y="5830784"/>
            <a:ext cx="2101932" cy="55167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2E4577-72DE-462D-B130-1FF8CA97BEED}"/>
              </a:ext>
            </a:extLst>
          </p:cNvPr>
          <p:cNvSpPr/>
          <p:nvPr/>
        </p:nvSpPr>
        <p:spPr>
          <a:xfrm rot="20477380">
            <a:off x="4458077" y="5280542"/>
            <a:ext cx="1894276" cy="860811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058AAD-877C-4B05-8BA5-C6497441793A}"/>
              </a:ext>
            </a:extLst>
          </p:cNvPr>
          <p:cNvSpPr/>
          <p:nvPr/>
        </p:nvSpPr>
        <p:spPr>
          <a:xfrm rot="19242407">
            <a:off x="7282985" y="4112187"/>
            <a:ext cx="2108211" cy="909549"/>
          </a:xfrm>
          <a:prstGeom prst="ellipse">
            <a:avLst/>
          </a:prstGeom>
          <a:noFill/>
          <a:ln w="76200" cap="flat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227A5B-1F98-4796-BF37-56AD2CB50230}"/>
              </a:ext>
            </a:extLst>
          </p:cNvPr>
          <p:cNvSpPr txBox="1"/>
          <p:nvPr/>
        </p:nvSpPr>
        <p:spPr>
          <a:xfrm>
            <a:off x="4958703" y="3330075"/>
            <a:ext cx="34890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3. Boom (90. léta-současnost?)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BCB711-5612-40CF-B483-969261BBCE34}"/>
              </a:ext>
            </a:extLst>
          </p:cNvPr>
          <p:cNvCxnSpPr>
            <a:cxnSpLocks/>
          </p:cNvCxnSpPr>
          <p:nvPr/>
        </p:nvCxnSpPr>
        <p:spPr>
          <a:xfrm>
            <a:off x="1068779" y="5217141"/>
            <a:ext cx="676894" cy="851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39956-299F-426D-8A5F-C189B9BA8B1E}"/>
              </a:ext>
            </a:extLst>
          </p:cNvPr>
          <p:cNvSpPr txBox="1"/>
          <p:nvPr/>
        </p:nvSpPr>
        <p:spPr>
          <a:xfrm>
            <a:off x="560310" y="4768739"/>
            <a:ext cx="17824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Barevný film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500678-F56A-4E6F-9150-C6B22D8816D6}"/>
              </a:ext>
            </a:extLst>
          </p:cNvPr>
          <p:cNvCxnSpPr>
            <a:cxnSpLocks/>
          </p:cNvCxnSpPr>
          <p:nvPr/>
        </p:nvCxnSpPr>
        <p:spPr>
          <a:xfrm>
            <a:off x="2342714" y="4401775"/>
            <a:ext cx="170142" cy="1548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F35E63D-C8F6-4F1F-A896-B01AC2352F47}"/>
              </a:ext>
            </a:extLst>
          </p:cNvPr>
          <p:cNvSpPr txBox="1"/>
          <p:nvPr/>
        </p:nvSpPr>
        <p:spPr>
          <a:xfrm>
            <a:off x="1212542" y="3947623"/>
            <a:ext cx="1946799" cy="3693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Barevná série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D8EAA-69D6-4A84-92C3-FED8F4CAF23A}"/>
              </a:ext>
            </a:extLst>
          </p:cNvPr>
          <p:cNvSpPr txBox="1"/>
          <p:nvPr/>
        </p:nvSpPr>
        <p:spPr>
          <a:xfrm>
            <a:off x="1409064" y="5217141"/>
            <a:ext cx="22075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Boom (60. léta)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D6169B-DF23-4C2C-B463-5D2AD084299D}"/>
              </a:ext>
            </a:extLst>
          </p:cNvPr>
          <p:cNvCxnSpPr>
            <a:cxnSpLocks/>
          </p:cNvCxnSpPr>
          <p:nvPr/>
        </p:nvCxnSpPr>
        <p:spPr>
          <a:xfrm>
            <a:off x="3352800" y="3537795"/>
            <a:ext cx="200513" cy="22668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DFA177-F31C-49BF-AB4A-E198C2DC6DAB}"/>
              </a:ext>
            </a:extLst>
          </p:cNvPr>
          <p:cNvSpPr txBox="1"/>
          <p:nvPr/>
        </p:nvSpPr>
        <p:spPr>
          <a:xfrm>
            <a:off x="2646325" y="3178118"/>
            <a:ext cx="11624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hentai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19533-D72D-4E94-9BF7-A1C77F36125E}"/>
              </a:ext>
            </a:extLst>
          </p:cNvPr>
          <p:cNvSpPr txBox="1"/>
          <p:nvPr/>
        </p:nvSpPr>
        <p:spPr>
          <a:xfrm>
            <a:off x="3182587" y="4629604"/>
            <a:ext cx="2913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2. Boom (konec 70.-80.)</a:t>
            </a:r>
          </a:p>
        </p:txBody>
      </p:sp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F0EEA1-966E-4EA2-BA1E-C4882EF48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081"/>
            <a:ext cx="11514666" cy="5611919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44D70D-83CB-405A-B9CB-3212F7587C4E}"/>
              </a:ext>
            </a:extLst>
          </p:cNvPr>
          <p:cNvCxnSpPr>
            <a:cxnSpLocks/>
          </p:cNvCxnSpPr>
          <p:nvPr/>
        </p:nvCxnSpPr>
        <p:spPr>
          <a:xfrm>
            <a:off x="2616530" y="3071265"/>
            <a:ext cx="2287979" cy="1856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181B94-B4FF-4216-8947-F323D8118C5B}"/>
              </a:ext>
            </a:extLst>
          </p:cNvPr>
          <p:cNvSpPr txBox="1"/>
          <p:nvPr/>
        </p:nvSpPr>
        <p:spPr>
          <a:xfrm>
            <a:off x="1910054" y="2711588"/>
            <a:ext cx="19613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1. Plně CG anime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D2F4B3-2E79-4F09-A933-DAAD2DF80D7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20929" y="2105411"/>
            <a:ext cx="1437380" cy="1856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AE06482-289E-4DBE-9ED0-4A83C98AAD91}"/>
              </a:ext>
            </a:extLst>
          </p:cNvPr>
          <p:cNvSpPr txBox="1"/>
          <p:nvPr/>
        </p:nvSpPr>
        <p:spPr>
          <a:xfrm>
            <a:off x="2786954" y="1920745"/>
            <a:ext cx="24339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Začátek </a:t>
            </a:r>
            <a:r>
              <a:rPr lang="cs-CZ" dirty="0" err="1"/>
              <a:t>crunchyrollu</a:t>
            </a:r>
            <a:endParaRPr lang="cs-CZ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AA4920-4121-43E2-8E11-83AD8EE6215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8672981" y="1745734"/>
            <a:ext cx="2037353" cy="875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2BA02E-0510-4AF8-A973-5088345D0BBD}"/>
              </a:ext>
            </a:extLst>
          </p:cNvPr>
          <p:cNvSpPr txBox="1"/>
          <p:nvPr/>
        </p:nvSpPr>
        <p:spPr>
          <a:xfrm>
            <a:off x="5269165" y="1561068"/>
            <a:ext cx="340381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cs-CZ" dirty="0"/>
              <a:t>Netflix – anime od Viz media </a:t>
            </a:r>
          </a:p>
        </p:txBody>
      </p:sp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F3C7B90-496C-4CA2-B50C-C2DA6F5E1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32899"/>
            <a:ext cx="11768447" cy="5625102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Nějaké ty řeči na úvod a vymezení pojmů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Datová věda a Spousta grafů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r>
              <a:rPr lang="cs-CZ" dirty="0"/>
              <a:t>Občas vykoukne i nějaké to strojové učení</a:t>
            </a:r>
          </a:p>
          <a:p>
            <a:endParaRPr lang="cs-CZ" dirty="0"/>
          </a:p>
        </p:txBody>
      </p:sp>
      <p:pic>
        <p:nvPicPr>
          <p:cNvPr id="11268" name="Picture 4" descr="VÃ½sledek obrÃ¡zku pro xkcd machine learning">
            <a:extLst>
              <a:ext uri="{FF2B5EF4-FFF2-40B4-BE49-F238E27FC236}">
                <a16:creationId xmlns:a16="http://schemas.microsoft.com/office/drawing/2014/main" id="{7A50D5EA-3DB3-4709-A67A-655C3414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0"/>
            <a:ext cx="4507523" cy="53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D0F4-B54D-43D5-B960-069E880E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vsuvka 1 – neuronové sítě na rozpoznávání emocí - </a:t>
            </a:r>
            <a:r>
              <a:rPr lang="cs-CZ" dirty="0" err="1"/>
              <a:t>Twilight</a:t>
            </a:r>
            <a:endParaRPr lang="cs-CZ" dirty="0"/>
          </a:p>
        </p:txBody>
      </p:sp>
      <p:pic>
        <p:nvPicPr>
          <p:cNvPr id="4" name="video-1553523949">
            <a:hlinkClick r:id="" action="ppaction://media"/>
            <a:extLst>
              <a:ext uri="{FF2B5EF4-FFF2-40B4-BE49-F238E27FC236}">
                <a16:creationId xmlns:a16="http://schemas.microsoft.com/office/drawing/2014/main" id="{1812711A-0208-473B-A71A-B07708BE07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1823626"/>
            <a:ext cx="11839699" cy="5031052"/>
          </a:xfrm>
        </p:spPr>
      </p:pic>
    </p:spTree>
    <p:extLst>
      <p:ext uri="{BB962C8B-B14F-4D97-AF65-F5344CB8AC3E}">
        <p14:creationId xmlns:p14="http://schemas.microsoft.com/office/powerpoint/2010/main" val="178356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E6CC-118A-4A78-8414-E4ECF231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Malý úvod do </a:t>
            </a:r>
            <a:r>
              <a:rPr lang="cs-CZ" dirty="0" err="1"/>
              <a:t>heatmap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20E950-5849-4655-9BAF-F329C62E3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26835" cy="3880773"/>
          </a:xfrm>
        </p:spPr>
        <p:txBody>
          <a:bodyPr/>
          <a:lstStyle/>
          <a:p>
            <a:r>
              <a:rPr lang="cs-CZ" dirty="0"/>
              <a:t>2D graf, ukazuje porovnání dvou faktorů</a:t>
            </a:r>
          </a:p>
          <a:p>
            <a:r>
              <a:rPr lang="cs-CZ" dirty="0"/>
              <a:t>Podle barvy znázorňuje kvantity, mapuje číslo na barvu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129E5-F3A9-44C4-ABCA-89E1643AF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24" y="3007352"/>
            <a:ext cx="5043948" cy="3850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C2B4FD-A78F-4BA7-B4D9-78D315A5C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30083"/>
            <a:ext cx="5043948" cy="380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6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895BA0D-3168-47CD-8EA2-36A3DEE9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9" y="0"/>
            <a:ext cx="8285018" cy="6849263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805B492-A04E-4EE3-ABFD-4A562625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2802136" cy="1314203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</p:spTree>
    <p:extLst>
      <p:ext uri="{BB962C8B-B14F-4D97-AF65-F5344CB8AC3E}">
        <p14:creationId xmlns:p14="http://schemas.microsoft.com/office/powerpoint/2010/main" val="3779335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A647-E817-418A-B1C1-BFD2FB53F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7090"/>
            <a:ext cx="8596668" cy="1320800"/>
          </a:xfrm>
        </p:spPr>
        <p:txBody>
          <a:bodyPr/>
          <a:lstStyle/>
          <a:p>
            <a:r>
              <a:rPr lang="cs-CZ" dirty="0" err="1"/>
              <a:t>Ekvalizace</a:t>
            </a:r>
            <a:r>
              <a:rPr lang="cs-CZ" dirty="0"/>
              <a:t> histogramu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C9CF1-F6CA-4392-AF2C-44CE0A4BE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2050" name="Picture 2" descr="VÃ½sledek obrÃ¡zku pro histogram equalisation">
            <a:extLst>
              <a:ext uri="{FF2B5EF4-FFF2-40B4-BE49-F238E27FC236}">
                <a16:creationId xmlns:a16="http://schemas.microsoft.com/office/drawing/2014/main" id="{214DDF7E-D5A1-4B41-9822-08D90CBB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029"/>
            <a:ext cx="12192000" cy="592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98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027767" cy="2086099"/>
          </a:xfrm>
        </p:spPr>
        <p:txBody>
          <a:bodyPr>
            <a:normAutofit/>
          </a:bodyPr>
          <a:lstStyle/>
          <a:p>
            <a:r>
              <a:rPr lang="cs-CZ" dirty="0"/>
              <a:t>Vývoj prvků v čase</a:t>
            </a:r>
            <a:br>
              <a:rPr lang="cs-CZ" dirty="0"/>
            </a:br>
            <a:r>
              <a:rPr lang="cs-CZ" dirty="0" err="1"/>
              <a:t>ekvalizováno</a:t>
            </a:r>
            <a:endParaRPr lang="cs-CZ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151357-E3CE-4098-91C1-504791CD5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231" y="0"/>
            <a:ext cx="8308769" cy="6868898"/>
          </a:xfrm>
        </p:spPr>
      </p:pic>
    </p:spTree>
    <p:extLst>
      <p:ext uri="{BB962C8B-B14F-4D97-AF65-F5344CB8AC3E}">
        <p14:creationId xmlns:p14="http://schemas.microsoft.com/office/powerpoint/2010/main" val="927717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9481BC6-A5B5-421D-8AAC-B5DC9D1A8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447"/>
            <a:ext cx="9476509" cy="5567554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– od roku 1950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FDFA84-EA12-46AB-9337-8B8F8A228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67203"/>
            <a:ext cx="10070275" cy="5590798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35DA96D-7B61-4E83-9E40-B205DAF88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112"/>
            <a:ext cx="9274002" cy="5640889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6681C96-48CC-47CB-9C0F-3514AF3D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521"/>
            <a:ext cx="10189029" cy="5613480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1988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7541DC-1705-4CDB-920C-066D9D6B6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894"/>
            <a:ext cx="10830296" cy="5614425"/>
          </a:xfrm>
        </p:spPr>
      </p:pic>
    </p:spTree>
    <p:extLst>
      <p:ext uri="{BB962C8B-B14F-4D97-AF65-F5344CB8AC3E}">
        <p14:creationId xmlns:p14="http://schemas.microsoft.com/office/powerpoint/2010/main" val="380953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94" y="2886047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CF083E9-8F18-4F65-8570-2C5F11E3C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911"/>
            <a:ext cx="11424062" cy="5625090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369191" cy="1320800"/>
          </a:xfrm>
        </p:spPr>
        <p:txBody>
          <a:bodyPr/>
          <a:lstStyle/>
          <a:p>
            <a:r>
              <a:rPr lang="cs-CZ" dirty="0"/>
              <a:t>Produkce jednotlivých studií - logaritmicky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F09A39-EF27-47ED-98E3-7CA186798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047"/>
            <a:ext cx="11400312" cy="5621953"/>
          </a:xfrm>
        </p:spPr>
      </p:pic>
    </p:spTree>
    <p:extLst>
      <p:ext uri="{BB962C8B-B14F-4D97-AF65-F5344CB8AC3E}">
        <p14:creationId xmlns:p14="http://schemas.microsoft.com/office/powerpoint/2010/main" val="4140477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542AE-F249-4979-A55C-4838793E6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186"/>
            <a:ext cx="3317649" cy="54092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5A61FC-15E3-4A83-BE0F-F8914581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48" y="1454923"/>
            <a:ext cx="3190029" cy="5403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623AC-F515-4F7B-81FE-7AC33ECC6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175" y="1447952"/>
            <a:ext cx="3317649" cy="54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5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7EA6F-1ECB-4F03-B258-96135D5B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44"/>
            <a:ext cx="3633849" cy="5562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2E04E-5F3F-4E05-A7E5-2292CBB1F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849" y="1295144"/>
            <a:ext cx="3305631" cy="5562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50774-A92D-468A-9FCD-46791D26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414" y="1295144"/>
            <a:ext cx="3360892" cy="55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60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954FB-9D9C-4D3B-A5FF-99F03D7D6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142"/>
            <a:ext cx="3267255" cy="5562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C5805E-86F9-45D2-938D-7BE923DF8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662" y="1318362"/>
            <a:ext cx="3267255" cy="5539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9A4D4-92D9-4C20-8FDC-3FC6FBF06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917" y="1231696"/>
            <a:ext cx="3267255" cy="56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315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18D8-66F2-4CEB-A11B-F168BFDA5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Nejznámější díla studií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B12D-348D-4D35-8EF4-3BDC84921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3C7A8-50E6-42A0-AD02-885470BB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506"/>
            <a:ext cx="3170712" cy="5586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223D6-675A-4F97-9336-42AD09A8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712" y="1271506"/>
            <a:ext cx="3405313" cy="5586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B60C9F-5FF4-4676-A4FE-D4F74DB81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26" y="1271506"/>
            <a:ext cx="3213284" cy="55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10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9452318" cy="898567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13ABC3-B21A-4710-8206-B5DF8F275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809"/>
            <a:ext cx="9947564" cy="5949191"/>
          </a:xfrm>
        </p:spPr>
      </p:pic>
    </p:spTree>
    <p:extLst>
      <p:ext uri="{BB962C8B-B14F-4D97-AF65-F5344CB8AC3E}">
        <p14:creationId xmlns:p14="http://schemas.microsoft.com/office/powerpoint/2010/main" val="2769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9452318" cy="898567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28685B2-1C91-4EA2-BF84-F3C493E8A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53"/>
            <a:ext cx="11293434" cy="5915248"/>
          </a:xfrm>
        </p:spPr>
      </p:pic>
    </p:spTree>
    <p:extLst>
      <p:ext uri="{BB962C8B-B14F-4D97-AF65-F5344CB8AC3E}">
        <p14:creationId xmlns:p14="http://schemas.microsoft.com/office/powerpoint/2010/main" val="2482863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46" y="277090"/>
            <a:ext cx="2932764" cy="3831772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E0FFCF-D999-4181-9FAB-88B7CA99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10129"/>
            <a:ext cx="7358743" cy="684787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C41201-2A7F-4E61-9844-0D4EE4F3184E}"/>
              </a:ext>
            </a:extLst>
          </p:cNvPr>
          <p:cNvSpPr/>
          <p:nvPr/>
        </p:nvSpPr>
        <p:spPr>
          <a:xfrm>
            <a:off x="1" y="2038390"/>
            <a:ext cx="47263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Korelační koeficient=0.509244</a:t>
            </a:r>
          </a:p>
          <a:p>
            <a:r>
              <a:rPr lang="cs-CZ" dirty="0" err="1"/>
              <a:t>Xebec</a:t>
            </a:r>
            <a:r>
              <a:rPr lang="cs-CZ" dirty="0"/>
              <a:t> [</a:t>
            </a:r>
            <a:r>
              <a:rPr lang="cs-CZ" dirty="0" err="1"/>
              <a:t>Zíbek</a:t>
            </a:r>
            <a:r>
              <a:rPr lang="cs-CZ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dirty="0"/>
              <a:t>11.2018-3.2019 – </a:t>
            </a:r>
            <a:r>
              <a:rPr lang="cs-CZ" dirty="0" err="1"/>
              <a:t>I.G.Port</a:t>
            </a:r>
            <a:r>
              <a:rPr lang="cs-CZ" dirty="0"/>
              <a:t> (majitel </a:t>
            </a:r>
            <a:r>
              <a:rPr lang="cs-CZ" dirty="0" err="1"/>
              <a:t>ProductionI.G</a:t>
            </a:r>
            <a:r>
              <a:rPr lang="cs-CZ" dirty="0"/>
              <a:t>. A </a:t>
            </a:r>
            <a:r>
              <a:rPr lang="cs-CZ" dirty="0" err="1"/>
              <a:t>Wit</a:t>
            </a:r>
            <a:r>
              <a:rPr lang="cs-CZ" dirty="0"/>
              <a:t> Studio) prodává </a:t>
            </a:r>
            <a:r>
              <a:rPr lang="cs-CZ" dirty="0" err="1"/>
              <a:t>Xebec</a:t>
            </a:r>
            <a:r>
              <a:rPr lang="cs-CZ" dirty="0"/>
              <a:t> studiu </a:t>
            </a:r>
            <a:r>
              <a:rPr lang="cs-CZ" dirty="0" err="1"/>
              <a:t>Sunriset</a:t>
            </a:r>
            <a:r>
              <a:rPr lang="cs-CZ" dirty="0"/>
              <a:t> a přejmenován na </a:t>
            </a:r>
            <a:r>
              <a:rPr lang="cs-CZ" dirty="0" err="1"/>
              <a:t>Sunrise</a:t>
            </a:r>
            <a:r>
              <a:rPr lang="cs-CZ" dirty="0"/>
              <a:t> </a:t>
            </a:r>
            <a:r>
              <a:rPr lang="cs-CZ" dirty="0" err="1"/>
              <a:t>Beyond</a:t>
            </a:r>
            <a:endParaRPr lang="cs-CZ" dirty="0"/>
          </a:p>
          <a:p>
            <a:endParaRPr lang="cs-C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373B7-7063-4428-BC98-0CBB39E1D64E}"/>
              </a:ext>
            </a:extLst>
          </p:cNvPr>
          <p:cNvSpPr/>
          <p:nvPr/>
        </p:nvSpPr>
        <p:spPr>
          <a:xfrm>
            <a:off x="9242821" y="5677188"/>
            <a:ext cx="225249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cs-CZ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Méně známá díla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14C6D-0D37-4890-B084-B8681669052A}"/>
              </a:ext>
            </a:extLst>
          </p:cNvPr>
          <p:cNvSpPr/>
          <p:nvPr/>
        </p:nvSpPr>
        <p:spPr>
          <a:xfrm>
            <a:off x="5907882" y="751447"/>
            <a:ext cx="16902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cs-CZ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Známější díla</a:t>
            </a:r>
          </a:p>
        </p:txBody>
      </p:sp>
    </p:spTree>
    <p:extLst>
      <p:ext uri="{BB962C8B-B14F-4D97-AF65-F5344CB8AC3E}">
        <p14:creationId xmlns:p14="http://schemas.microsoft.com/office/powerpoint/2010/main" val="121890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48572" cy="1550894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11F4079-F776-49C8-8119-96122EEE8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49" y="0"/>
            <a:ext cx="9472551" cy="6856736"/>
          </a:xfrm>
        </p:spPr>
      </p:pic>
    </p:spTree>
    <p:extLst>
      <p:ext uri="{BB962C8B-B14F-4D97-AF65-F5344CB8AC3E}">
        <p14:creationId xmlns:p14="http://schemas.microsoft.com/office/powerpoint/2010/main" val="1152180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5" y="668976"/>
            <a:ext cx="2146548" cy="1837765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2C95427-F6C1-46ED-A0F4-601C5DBFE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05" y="0"/>
            <a:ext cx="9892595" cy="6858000"/>
          </a:xfrm>
        </p:spPr>
      </p:pic>
    </p:spTree>
    <p:extLst>
      <p:ext uri="{BB962C8B-B14F-4D97-AF65-F5344CB8AC3E}">
        <p14:creationId xmlns:p14="http://schemas.microsoft.com/office/powerpoint/2010/main" val="23412340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E8E994-4ABE-43BA-A334-B89D03ECA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9997"/>
            <a:ext cx="9274002" cy="5628003"/>
          </a:xfrm>
        </p:spPr>
      </p:pic>
    </p:spTree>
    <p:extLst>
      <p:ext uri="{BB962C8B-B14F-4D97-AF65-F5344CB8AC3E}">
        <p14:creationId xmlns:p14="http://schemas.microsoft.com/office/powerpoint/2010/main" val="8080310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72" y="562098"/>
            <a:ext cx="2825885" cy="4823013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0AABD6E-C29E-4CB0-B7F3-43A480080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32" y="0"/>
            <a:ext cx="9364268" cy="6662057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0224"/>
            <a:ext cx="2921330" cy="4679576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2BFA99-85BC-4C30-9293-47358A5C3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048" y="0"/>
            <a:ext cx="9411951" cy="6602681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0635"/>
            <a:ext cx="2935442" cy="3532094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6160AF-6AC6-4F2B-B0C2-25E5931C2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327" y="0"/>
            <a:ext cx="9365673" cy="6577870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C0BD28-63B7-48A9-BF95-A656D0E24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77" y="-1"/>
            <a:ext cx="9389423" cy="6594551"/>
          </a:xfrm>
        </p:spPr>
      </p:pic>
      <p:sp>
        <p:nvSpPr>
          <p:cNvPr id="6" name="Nadpis 1">
            <a:extLst>
              <a:ext uri="{FF2B5EF4-FFF2-40B4-BE49-F238E27FC236}">
                <a16:creationId xmlns:a16="http://schemas.microsoft.com/office/drawing/2014/main" id="{570EFBCF-7DCF-463A-9009-3FF80D5D7995}"/>
              </a:ext>
            </a:extLst>
          </p:cNvPr>
          <p:cNvSpPr txBox="1">
            <a:spLocks/>
          </p:cNvSpPr>
          <p:nvPr/>
        </p:nvSpPr>
        <p:spPr>
          <a:xfrm>
            <a:off x="0" y="600635"/>
            <a:ext cx="2935442" cy="353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/>
              <a:t>Produkce jednotlivých studií - prvky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1394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7F80197-1F93-4546-A6B8-2F82B721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136144"/>
            <a:ext cx="5089488" cy="25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20" y="3593099"/>
            <a:ext cx="3161398" cy="222249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930" y="0"/>
            <a:ext cx="3498397" cy="322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086" y="45502"/>
            <a:ext cx="2660254" cy="307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59" y="5690370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472" y="6602948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2597308" y="3175770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pic>
        <p:nvPicPr>
          <p:cNvPr id="1026" name="Picture 2" descr="VÃ½sledek obrÃ¡zku pro cosine similarity">
            <a:extLst>
              <a:ext uri="{FF2B5EF4-FFF2-40B4-BE49-F238E27FC236}">
                <a16:creationId xmlns:a16="http://schemas.microsoft.com/office/drawing/2014/main" id="{9FCBB773-E1F2-483F-84A1-6860867A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340" y="3222208"/>
            <a:ext cx="3629891" cy="279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VÃ½sledek obrÃ¡zku pro cosine similarity">
            <a:extLst>
              <a:ext uri="{FF2B5EF4-FFF2-40B4-BE49-F238E27FC236}">
                <a16:creationId xmlns:a16="http://schemas.microsoft.com/office/drawing/2014/main" id="{463B9B75-66AC-497B-AACC-8BEF5D5C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5743575"/>
            <a:ext cx="40862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915896" cy="918694"/>
          </a:xfrm>
        </p:spPr>
        <p:txBody>
          <a:bodyPr>
            <a:normAutofit/>
          </a:bodyPr>
          <a:lstStyle/>
          <a:p>
            <a:r>
              <a:rPr lang="cs-CZ" dirty="0"/>
              <a:t>Srovnání metrik při vyšším zastoupení 1 prvku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6506EF-A0A9-4C36-80CE-8F21A38E9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243"/>
            <a:ext cx="9060873" cy="5803757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527260" cy="3880773"/>
          </a:xfrm>
        </p:spPr>
        <p:txBody>
          <a:bodyPr/>
          <a:lstStyle/>
          <a:p>
            <a:r>
              <a:rPr lang="cs-CZ" dirty="0" err="1"/>
              <a:t>buzzword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5F687-B875-4DD0-9F13-E52C7A5D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9" y="1810522"/>
            <a:ext cx="7636535" cy="50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890619" cy="2528047"/>
          </a:xfrm>
        </p:spPr>
        <p:txBody>
          <a:bodyPr/>
          <a:lstStyle/>
          <a:p>
            <a:r>
              <a:rPr lang="cs-CZ" dirty="0"/>
              <a:t>Vzdálenosti studií – Manhattan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30615-9023-4E20-B4F1-A947F3EB3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3" y="0"/>
            <a:ext cx="9046377" cy="6858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85AD8A-EA7A-4606-8CB0-7CB703C82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937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594"/>
            <a:ext cx="3229648" cy="4876801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Manhattan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8176C-7D05-438C-9332-61D08A59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3" y="0"/>
            <a:ext cx="90463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8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3265715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studií – Jensen-Shannon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F42F2-B6B3-4D82-A9B4-D10345D6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76" y="0"/>
            <a:ext cx="8048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215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744017-91A7-4AE7-8AA5-FFE366292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19895"/>
            <a:ext cx="8596668" cy="1320800"/>
          </a:xfrm>
        </p:spPr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6EA325B-2570-405F-AF18-0ACFC1001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1328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 – 2D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3230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D0F4-B54D-43D5-B960-069E880E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vsuvka 2 – neuronové sítě na rozpoznávání emocí - </a:t>
            </a:r>
            <a:r>
              <a:rPr lang="cs-CZ" dirty="0" err="1"/>
              <a:t>Ahegao</a:t>
            </a:r>
            <a:endParaRPr lang="cs-CZ" dirty="0"/>
          </a:p>
        </p:txBody>
      </p:sp>
      <p:pic>
        <p:nvPicPr>
          <p:cNvPr id="6" name="video-1553600089">
            <a:hlinkClick r:id="" action="ppaction://media"/>
            <a:extLst>
              <a:ext uri="{FF2B5EF4-FFF2-40B4-BE49-F238E27FC236}">
                <a16:creationId xmlns:a16="http://schemas.microsoft.com/office/drawing/2014/main" id="{7B5726D3-0E92-4EDE-9A40-F35FDC9512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8113"/>
            <a:ext cx="9524010" cy="5079887"/>
          </a:xfrm>
        </p:spPr>
      </p:pic>
    </p:spTree>
    <p:extLst>
      <p:ext uri="{BB962C8B-B14F-4D97-AF65-F5344CB8AC3E}">
        <p14:creationId xmlns:p14="http://schemas.microsoft.com/office/powerpoint/2010/main" val="60342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D0F4-B54D-43D5-B960-069E880E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Malá vsuvka 2 – neuronové sítě na rozpoznávání emocí - </a:t>
            </a:r>
            <a:r>
              <a:rPr lang="cs-CZ" dirty="0" err="1"/>
              <a:t>Ahegao</a:t>
            </a:r>
            <a:endParaRPr lang="cs-CZ" dirty="0"/>
          </a:p>
        </p:txBody>
      </p:sp>
      <p:pic>
        <p:nvPicPr>
          <p:cNvPr id="7" name="video-1553600090">
            <a:hlinkClick r:id="" action="ppaction://media"/>
            <a:extLst>
              <a:ext uri="{FF2B5EF4-FFF2-40B4-BE49-F238E27FC236}">
                <a16:creationId xmlns:a16="http://schemas.microsoft.com/office/drawing/2014/main" id="{6262F94B-F45F-4CF0-8EB5-A84BDA4817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84861"/>
            <a:ext cx="9512135" cy="507313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54A2C-B561-432F-93E0-F52A78DEE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0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Společné výskyty prvků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prvek se vyskytuje v různých titulech</a:t>
            </a:r>
          </a:p>
          <a:p>
            <a:r>
              <a:rPr lang="cs-CZ" dirty="0"/>
              <a:t>Můžeme měřit jejich podobnost/vzdálenost podle toho, zda se vyskytují společně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F2E522-521A-457B-8436-E323A291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" y="3375036"/>
            <a:ext cx="8848984" cy="23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3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Metrika pro množinová data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Normalized</a:t>
            </a:r>
            <a:r>
              <a:rPr lang="cs-CZ" dirty="0"/>
              <a:t> web distance</a:t>
            </a:r>
          </a:p>
          <a:p>
            <a:pPr lvl="1"/>
            <a:r>
              <a:rPr lang="cs-CZ" dirty="0"/>
              <a:t>určuje podobnost/vzdálenost dokumentů</a:t>
            </a:r>
          </a:p>
          <a:p>
            <a:pPr lvl="1"/>
            <a:r>
              <a:rPr lang="it-IT" dirty="0"/>
              <a:t>Rudi L. Cilibrasi and Paul M.B. Vit´anyi</a:t>
            </a:r>
            <a:r>
              <a:rPr lang="cs-CZ" dirty="0"/>
              <a:t>, 2009</a:t>
            </a:r>
          </a:p>
          <a:p>
            <a:r>
              <a:rPr lang="cs-CZ" dirty="0" err="1"/>
              <a:t>Normalized</a:t>
            </a:r>
            <a:r>
              <a:rPr lang="cs-CZ" dirty="0"/>
              <a:t> </a:t>
            </a:r>
            <a:r>
              <a:rPr lang="cs-CZ" dirty="0" err="1"/>
              <a:t>social</a:t>
            </a:r>
            <a:r>
              <a:rPr lang="cs-CZ" dirty="0"/>
              <a:t> distance</a:t>
            </a:r>
          </a:p>
          <a:p>
            <a:pPr lvl="1"/>
            <a:r>
              <a:rPr lang="cs-CZ" dirty="0"/>
              <a:t>Josef </a:t>
            </a:r>
            <a:r>
              <a:rPr lang="cs-CZ" dirty="0" err="1"/>
              <a:t>Šlerka</a:t>
            </a:r>
            <a:r>
              <a:rPr lang="cs-CZ" dirty="0"/>
              <a:t>, Vít </a:t>
            </a:r>
            <a:r>
              <a:rPr lang="cs-CZ" dirty="0" err="1"/>
              <a:t>Šisler</a:t>
            </a:r>
            <a:r>
              <a:rPr lang="cs-CZ" dirty="0"/>
              <a:t>, 2017</a:t>
            </a:r>
          </a:p>
          <a:p>
            <a:pPr lvl="1"/>
            <a:r>
              <a:rPr lang="en-US" dirty="0"/>
              <a:t>Methods for studying video games and religion</a:t>
            </a:r>
            <a:endParaRPr lang="cs-CZ" dirty="0"/>
          </a:p>
          <a:p>
            <a:pPr lvl="1"/>
            <a:r>
              <a:rPr lang="cs-CZ" dirty="0"/>
              <a:t>Matematicky to samé, ale použité na lidi a sociální skupiny</a:t>
            </a:r>
          </a:p>
          <a:p>
            <a:r>
              <a:rPr lang="cs-CZ" dirty="0"/>
              <a:t>Lze použít i na prvky (=skupiny) a anime (=lidi)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BCA61F8-23FA-4A7B-851D-9F4E27AD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048250"/>
            <a:ext cx="428237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7A1C917A-EBBD-4FBC-9493-6BDF7E8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947877"/>
            <a:ext cx="4282374" cy="9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4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BFF62F-A8B5-49E7-93AF-6C3D5B6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6EF6B85-8D5F-4F8F-AF2A-8789A654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" y="0"/>
            <a:ext cx="8693464" cy="6520098"/>
          </a:xfrm>
        </p:spPr>
      </p:pic>
    </p:spTree>
    <p:extLst>
      <p:ext uri="{BB962C8B-B14F-4D97-AF65-F5344CB8AC3E}">
        <p14:creationId xmlns:p14="http://schemas.microsoft.com/office/powerpoint/2010/main" val="2441467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A57C2-505A-4F80-92E9-59614FE7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68" y="-1"/>
            <a:ext cx="5149932" cy="4667613"/>
          </a:xfrm>
          <a:prstGeom prst="rect">
            <a:avLst/>
          </a:prstGeom>
        </p:spPr>
      </p:pic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Znovu a formálněji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471244" cy="3880773"/>
          </a:xfrm>
        </p:spPr>
        <p:txBody>
          <a:bodyPr/>
          <a:lstStyle/>
          <a:p>
            <a:r>
              <a:rPr lang="cs-CZ" dirty="0"/>
              <a:t>Datová věda</a:t>
            </a:r>
          </a:p>
          <a:p>
            <a:pPr lvl="1"/>
            <a:r>
              <a:rPr lang="cs-CZ" dirty="0"/>
              <a:t>Data je výraz pro údaje, používané pro popis nějakého jevu nebo vlastnosti pozorovaného objektu.</a:t>
            </a:r>
          </a:p>
          <a:p>
            <a:pPr lvl="1"/>
            <a:r>
              <a:rPr lang="cs-CZ" dirty="0"/>
              <a:t>Věda jako celek je systematický způsob racionálního a empirického poznávání skutečnosti, zaměřený na spolehlivost výsledků a často i na možnosti aplikace a predikce.</a:t>
            </a:r>
          </a:p>
          <a:p>
            <a:pPr lvl="1"/>
            <a:r>
              <a:rPr lang="cs-CZ" dirty="0"/>
              <a:t>Studium zobecnitelných extrakcí (výtažků) znalostí z dat.</a:t>
            </a:r>
          </a:p>
          <a:p>
            <a:pPr lvl="2"/>
            <a:r>
              <a:rPr lang="cs-CZ" dirty="0" err="1"/>
              <a:t>Dhar</a:t>
            </a:r>
            <a:r>
              <a:rPr lang="cs-CZ" dirty="0"/>
              <a:t>, </a:t>
            </a:r>
            <a:r>
              <a:rPr lang="cs-CZ" dirty="0" err="1"/>
              <a:t>Vasant</a:t>
            </a:r>
            <a:r>
              <a:rPr lang="cs-CZ" dirty="0"/>
              <a:t> (2013). Data Science and </a:t>
            </a:r>
            <a:r>
              <a:rPr lang="cs-CZ" dirty="0" err="1"/>
              <a:t>Prediction</a:t>
            </a:r>
            <a:r>
              <a:rPr lang="cs-CZ" dirty="0"/>
              <a:t>. </a:t>
            </a:r>
            <a:r>
              <a:rPr lang="cs-CZ" i="1" dirty="0" err="1"/>
              <a:t>Commun</a:t>
            </a:r>
            <a:r>
              <a:rPr lang="cs-CZ" i="1" dirty="0"/>
              <a:t>. ACM, 56</a:t>
            </a:r>
            <a:r>
              <a:rPr lang="cs-CZ" dirty="0"/>
              <a:t>, 64-73.</a:t>
            </a:r>
          </a:p>
        </p:txBody>
      </p:sp>
    </p:spTree>
    <p:extLst>
      <p:ext uri="{BB962C8B-B14F-4D97-AF65-F5344CB8AC3E}">
        <p14:creationId xmlns:p14="http://schemas.microsoft.com/office/powerpoint/2010/main" val="5304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4476997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prvků – NSD</a:t>
            </a:r>
            <a:br>
              <a:rPr lang="cs-CZ" dirty="0"/>
            </a:br>
            <a:r>
              <a:rPr lang="cs-CZ" dirty="0" err="1"/>
              <a:t>ekvalizováno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4A6BA-A909-4602-8BAB-DFF906C55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40" y="0"/>
            <a:ext cx="7940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849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adpis 1">
            <a:extLst>
              <a:ext uri="{FF2B5EF4-FFF2-40B4-BE49-F238E27FC236}">
                <a16:creationId xmlns:a16="http://schemas.microsoft.com/office/drawing/2014/main" id="{36C17CE0-8277-412D-BEC1-1A5BB1758E12}"/>
              </a:ext>
            </a:extLst>
          </p:cNvPr>
          <p:cNvSpPr txBox="1">
            <a:spLocks/>
          </p:cNvSpPr>
          <p:nvPr/>
        </p:nvSpPr>
        <p:spPr>
          <a:xfrm>
            <a:off x="0" y="224642"/>
            <a:ext cx="4476997" cy="5577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Vzdálenosti prvků – NSD</a:t>
            </a:r>
          </a:p>
          <a:p>
            <a:r>
              <a:rPr lang="cs-CZ" dirty="0" err="1"/>
              <a:t>ekvalizováno</a:t>
            </a:r>
            <a:br>
              <a:rPr lang="cs-CZ" dirty="0"/>
            </a:br>
            <a:r>
              <a:rPr lang="cs-CZ" dirty="0"/>
              <a:t>uspořádání podle hierarchického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94865-AC7F-4F25-8771-E23F4C0DD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40" y="0"/>
            <a:ext cx="7940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06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CE2B23-884F-41F2-9F77-B6EEC1A0F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21571621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2047E94-544A-4226-A900-EF36D469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013112" cy="3880773"/>
          </a:xfrm>
        </p:spPr>
        <p:txBody>
          <a:bodyPr/>
          <a:lstStyle/>
          <a:p>
            <a:r>
              <a:rPr lang="cs-CZ" dirty="0" err="1"/>
              <a:t>Original</a:t>
            </a:r>
            <a:r>
              <a:rPr lang="cs-CZ" dirty="0"/>
              <a:t> by Josef </a:t>
            </a:r>
            <a:r>
              <a:rPr lang="cs-CZ" dirty="0" err="1"/>
              <a:t>Šlerka</a:t>
            </a:r>
            <a:endParaRPr lang="cs-CZ" dirty="0"/>
          </a:p>
        </p:txBody>
      </p:sp>
      <p:pic>
        <p:nvPicPr>
          <p:cNvPr id="6146" name="Picture 2" descr="https://scontent-frt3-1.xx.fbcdn.net/v/t1.15752-9/36062835_10156492476903156_3338827281496801280_n.png?_nc_cat=0&amp;oh=88c2e429e9b6f6e124263cec827ddc8b&amp;oe=5BD58C84">
            <a:extLst>
              <a:ext uri="{FF2B5EF4-FFF2-40B4-BE49-F238E27FC236}">
                <a16:creationId xmlns:a16="http://schemas.microsoft.com/office/drawing/2014/main" id="{5E7DC984-FC52-454E-ABE3-009FD8FF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55" y="758"/>
            <a:ext cx="7101690" cy="68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8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2D a K-</a:t>
            </a:r>
            <a:r>
              <a:rPr lang="cs-CZ" dirty="0" err="1"/>
              <a:t>means</a:t>
            </a:r>
            <a:r>
              <a:rPr lang="cs-CZ" dirty="0"/>
              <a:t> </a:t>
            </a:r>
            <a:r>
              <a:rPr lang="cs-CZ" dirty="0" err="1"/>
              <a:t>clustering</a:t>
            </a:r>
            <a:endParaRPr lang="cs-CZ" dirty="0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0D1AF966-681A-4624-9EDD-FB2D9D42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9932" cy="3880773"/>
          </a:xfrm>
        </p:spPr>
        <p:txBody>
          <a:bodyPr/>
          <a:lstStyle/>
          <a:p>
            <a:r>
              <a:rPr lang="cs-CZ" dirty="0" err="1"/>
              <a:t>Local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– uvíznutí v lokálním optimu</a:t>
            </a:r>
          </a:p>
          <a:p>
            <a:r>
              <a:rPr lang="cs-CZ" dirty="0"/>
              <a:t>Velká ztráta informace natlačením do 2D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B93B8-F199-4CCF-B532-28006BCB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1327276"/>
            <a:ext cx="8700655" cy="55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451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FD17E3-880F-494F-AFEC-F442C4B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83751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Hierarchické shlukování podle vzájemných vzdáleností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21DEC68-2993-4D35-A422-7978CC48E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51" y="-5907"/>
            <a:ext cx="7596249" cy="6863908"/>
          </a:xfrm>
        </p:spPr>
      </p:pic>
    </p:spTree>
    <p:extLst>
      <p:ext uri="{BB962C8B-B14F-4D97-AF65-F5344CB8AC3E}">
        <p14:creationId xmlns:p14="http://schemas.microsoft.com/office/powerpoint/2010/main" val="3832662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anime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5CCA8F-0632-4DF8-AB9F-4BC7713A3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067"/>
            <a:ext cx="8918369" cy="5717933"/>
          </a:xfrm>
        </p:spPr>
      </p:pic>
    </p:spTree>
    <p:extLst>
      <p:ext uri="{BB962C8B-B14F-4D97-AF65-F5344CB8AC3E}">
        <p14:creationId xmlns:p14="http://schemas.microsoft.com/office/powerpoint/2010/main" val="35414347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74002" cy="1320800"/>
          </a:xfrm>
        </p:spPr>
        <p:txBody>
          <a:bodyPr/>
          <a:lstStyle/>
          <a:p>
            <a:r>
              <a:rPr lang="cs-CZ" dirty="0"/>
              <a:t>Hodnocení anime – průměr podle uživatelů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95C43A6-B76F-4419-9115-EEFE392F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2437 uživatelů má průměr čistých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AC0AC-1D20-48AB-8B55-47C276C29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5512"/>
            <a:ext cx="8336478" cy="52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17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CFD3-5E84-48B6-BDD4-5944CB135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370F9-497F-4B64-80FE-99C55013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41" y="2160588"/>
            <a:ext cx="6096756" cy="38814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DE5D5-99C1-4AD5-8669-094B4C278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738"/>
            <a:ext cx="12192000" cy="6322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3E00-2FEB-41A0-A844-2CE85F02C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1"/>
            <a:ext cx="7283231" cy="4585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B1DA23-C67C-4957-A812-9ED5BC6F6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46" y="2057400"/>
            <a:ext cx="9757961" cy="50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060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1734-21DB-4878-BDBF-713650D2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A3497-273E-4D16-948E-36432EB8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Todo</a:t>
            </a:r>
            <a:r>
              <a:rPr lang="cs-CZ" dirty="0"/>
              <a:t>: dopsat 4bodovou škálu, </a:t>
            </a:r>
            <a:r>
              <a:rPr lang="cs-CZ" dirty="0" err="1"/>
              <a:t>jensen</a:t>
            </a:r>
            <a:r>
              <a:rPr lang="cs-CZ" dirty="0"/>
              <a:t> </a:t>
            </a:r>
            <a:r>
              <a:rPr lang="cs-CZ" dirty="0" err="1"/>
              <a:t>shannon</a:t>
            </a:r>
            <a:r>
              <a:rPr lang="cs-CZ" dirty="0"/>
              <a:t>, normální a pak 7-10 4bodová uniformní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6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1153"/>
            <a:ext cx="8596668" cy="1320800"/>
          </a:xfrm>
        </p:spPr>
        <p:txBody>
          <a:bodyPr/>
          <a:lstStyle/>
          <a:p>
            <a:r>
              <a:rPr lang="cs-CZ" dirty="0"/>
              <a:t>Získávání dat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01553"/>
            <a:ext cx="8596668" cy="3880773"/>
          </a:xfrm>
        </p:spPr>
        <p:txBody>
          <a:bodyPr/>
          <a:lstStyle/>
          <a:p>
            <a:r>
              <a:rPr lang="cs-CZ" dirty="0"/>
              <a:t>300 tisíc uživatelů, 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Dotěženo těsně před pádem </a:t>
            </a:r>
            <a:r>
              <a:rPr lang="cs-CZ" dirty="0" err="1"/>
              <a:t>MALu</a:t>
            </a:r>
            <a:r>
              <a:rPr lang="cs-CZ" dirty="0"/>
              <a:t>, květen 2018</a:t>
            </a:r>
          </a:p>
          <a:p>
            <a:r>
              <a:rPr lang="cs-CZ" dirty="0"/>
              <a:t>5 GB v CSV, největší veřejný anime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K dispozici: </a:t>
            </a:r>
            <a:r>
              <a:rPr lang="cs-CZ" dirty="0">
                <a:hlinkClick r:id="rId2"/>
              </a:rPr>
              <a:t>https://www.kaggle.com/azathoth42/myanimelist</a:t>
            </a:r>
            <a:endParaRPr lang="cs-CZ" dirty="0"/>
          </a:p>
          <a:p>
            <a:r>
              <a:rPr lang="cs-CZ" dirty="0"/>
              <a:t>Nová anime z </a:t>
            </a:r>
            <a:r>
              <a:rPr lang="cs-CZ" dirty="0" err="1"/>
              <a:t>MALu</a:t>
            </a:r>
            <a:r>
              <a:rPr lang="cs-CZ" dirty="0"/>
              <a:t> od </a:t>
            </a:r>
            <a:r>
              <a:rPr lang="cs-CZ" dirty="0" err="1"/>
              <a:t>reddit</a:t>
            </a:r>
            <a:r>
              <a:rPr lang="cs-CZ" dirty="0"/>
              <a:t> </a:t>
            </a:r>
            <a:r>
              <a:rPr lang="cs-CZ" dirty="0" err="1"/>
              <a:t>usera</a:t>
            </a:r>
            <a:r>
              <a:rPr lang="cs-CZ" dirty="0"/>
              <a:t> </a:t>
            </a:r>
            <a:r>
              <a:rPr lang="cs-CZ" dirty="0" err="1"/>
              <a:t>medokady</a:t>
            </a:r>
            <a:r>
              <a:rPr lang="cs-CZ" dirty="0"/>
              <a:t> (31.5.2019)</a:t>
            </a:r>
          </a:p>
          <a:p>
            <a:r>
              <a:rPr lang="cs-CZ" dirty="0" err="1"/>
              <a:t>Zprcovaná</a:t>
            </a:r>
            <a:r>
              <a:rPr lang="cs-CZ" dirty="0"/>
              <a:t> bydliště od </a:t>
            </a:r>
            <a:r>
              <a:rPr lang="cs-CZ" dirty="0" err="1"/>
              <a:t>kaggle</a:t>
            </a:r>
            <a:r>
              <a:rPr lang="cs-CZ" dirty="0"/>
              <a:t> uživatele </a:t>
            </a:r>
            <a:r>
              <a:rPr lang="en-US" dirty="0">
                <a:hlinkClick r:id="rId3" tooltip="Alejandro Agustin"/>
              </a:rPr>
              <a:t>Alejandro Agustin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32D1-2AE6-49E1-97CC-B8EA6F83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31" y="4224102"/>
            <a:ext cx="10277378" cy="2159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7CB9E-AB2B-4F5B-8F57-A20772D95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31" y="6383215"/>
            <a:ext cx="10229459" cy="47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032B-BC49-4452-9C7B-4C40CC4B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lokace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EB0EB7-7963-4D74-A8C0-0F48084EF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b="17155"/>
          <a:stretch/>
        </p:blipFill>
        <p:spPr>
          <a:xfrm>
            <a:off x="0" y="0"/>
            <a:ext cx="11808696" cy="686776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CDFAA-989B-4D72-9078-E2A7287BE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777" y="1939041"/>
            <a:ext cx="671146" cy="49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155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59" y="640386"/>
            <a:ext cx="3842125" cy="3658482"/>
          </a:xfrm>
        </p:spPr>
        <p:txBody>
          <a:bodyPr/>
          <a:lstStyle/>
          <a:p>
            <a:r>
              <a:rPr lang="cs-CZ" dirty="0"/>
              <a:t>Zastoupení prvků ve shlédnutých podle věku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92C5B-09DB-4231-A059-3547940EF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08" y="0"/>
            <a:ext cx="8342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4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25BE14-3A3D-4A07-A019-D8B41016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08" y="0"/>
            <a:ext cx="8342892" cy="6858000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8F66FF9D-FA5D-43CC-9BDE-324C83639215}"/>
              </a:ext>
            </a:extLst>
          </p:cNvPr>
          <p:cNvSpPr txBox="1">
            <a:spLocks/>
          </p:cNvSpPr>
          <p:nvPr/>
        </p:nvSpPr>
        <p:spPr>
          <a:xfrm>
            <a:off x="159859" y="640386"/>
            <a:ext cx="3842125" cy="36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cs-CZ" dirty="0"/>
              <a:t>Zastoupení prvků ve shlédnutých podle věku</a:t>
            </a:r>
          </a:p>
          <a:p>
            <a:r>
              <a:rPr lang="cs-CZ" dirty="0" err="1"/>
              <a:t>ekvalizováno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311769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6256C-6B28-42F5-AACB-C96DF058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Zastoupení prvků ve shlédnutých titulech podle věku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E1ED1E-C4C5-42EB-9E48-2188B96A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jakém žánru je největší rozdíl podle věku?</a:t>
            </a:r>
          </a:p>
          <a:p>
            <a:r>
              <a:rPr lang="cs-CZ" dirty="0"/>
              <a:t>Informační entropie – popisuje nerovnoměrnost distribuce, říká jak moc je distribuce informativní (odlišná od rovnoměrného rozdělení)</a:t>
            </a:r>
          </a:p>
        </p:txBody>
      </p:sp>
      <p:pic>
        <p:nvPicPr>
          <p:cNvPr id="12290" name="Picture 2" descr="VÃ½sledek obrÃ¡zku pro information entropy">
            <a:extLst>
              <a:ext uri="{FF2B5EF4-FFF2-40B4-BE49-F238E27FC236}">
                <a16:creationId xmlns:a16="http://schemas.microsoft.com/office/drawing/2014/main" id="{9295006F-E437-4E49-AFF8-A2EBBD87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" y="3223270"/>
            <a:ext cx="2361041" cy="8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2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605E8A-A06C-4511-A714-2CCF75F35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70" y="0"/>
            <a:ext cx="11150930" cy="6861568"/>
          </a:xfrm>
        </p:spPr>
      </p:pic>
    </p:spTree>
    <p:extLst>
      <p:ext uri="{BB962C8B-B14F-4D97-AF65-F5344CB8AC3E}">
        <p14:creationId xmlns:p14="http://schemas.microsoft.com/office/powerpoint/2010/main" val="23459548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8BA4A-B291-455E-A018-2DEC3DDF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70" y="134586"/>
            <a:ext cx="6020349" cy="803565"/>
          </a:xfrm>
        </p:spPr>
        <p:txBody>
          <a:bodyPr/>
          <a:lstStyle/>
          <a:p>
            <a:r>
              <a:rPr lang="cs-CZ" dirty="0"/>
              <a:t>To samé, ale podle pohlaví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6913AC-EC6F-416A-ADE8-B398B4DF8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09" y="756796"/>
            <a:ext cx="10030691" cy="6101204"/>
          </a:xfrm>
        </p:spPr>
      </p:pic>
    </p:spTree>
    <p:extLst>
      <p:ext uri="{BB962C8B-B14F-4D97-AF65-F5344CB8AC3E}">
        <p14:creationId xmlns:p14="http://schemas.microsoft.com/office/powerpoint/2010/main" val="3393805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3B027D-530E-4D54-862A-8CF178BF3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34" y="0"/>
            <a:ext cx="10450966" cy="685800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7F843D9-C95E-45A0-BB3E-29B6A111F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91927F5-AEEE-4ECE-9FB4-BEE03562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2538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F5595-AF32-4650-95C4-DBFDDDC8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07" y="0"/>
            <a:ext cx="9713575" cy="720438"/>
          </a:xfrm>
        </p:spPr>
        <p:txBody>
          <a:bodyPr/>
          <a:lstStyle/>
          <a:p>
            <a:r>
              <a:rPr lang="cs-CZ" dirty="0"/>
              <a:t>Největší rozdíly mezi pohlavími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F354A75-7DAD-4634-883A-C7C13C4F4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1" y="927009"/>
            <a:ext cx="9579429" cy="593099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D3AC2D-D3CD-421C-B78B-E014AB5D0252}"/>
              </a:ext>
            </a:extLst>
          </p:cNvPr>
          <p:cNvSpPr/>
          <p:nvPr/>
        </p:nvSpPr>
        <p:spPr>
          <a:xfrm>
            <a:off x="589807" y="535772"/>
            <a:ext cx="6986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(% zastoupení v průměrném seznamu shlédnutých podle pohlaví)</a:t>
            </a:r>
          </a:p>
        </p:txBody>
      </p:sp>
      <p:pic>
        <p:nvPicPr>
          <p:cNvPr id="1026" name="Picture 2" descr="VÃ½sledek obrÃ¡zku pro variance">
            <a:extLst>
              <a:ext uri="{FF2B5EF4-FFF2-40B4-BE49-F238E27FC236}">
                <a16:creationId xmlns:a16="http://schemas.microsoft.com/office/drawing/2014/main" id="{5AD63D88-73BA-4219-B69D-ABF10974E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9045"/>
            <a:ext cx="2593902" cy="12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C3C862-83FC-4063-A388-0398C842890F}"/>
              </a:ext>
            </a:extLst>
          </p:cNvPr>
          <p:cNvSpPr txBox="1"/>
          <p:nvPr/>
        </p:nvSpPr>
        <p:spPr>
          <a:xfrm>
            <a:off x="171336" y="1785715"/>
            <a:ext cx="2422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Prvky s největším rozptylem z předchozího grafu</a:t>
            </a:r>
          </a:p>
        </p:txBody>
      </p:sp>
    </p:spTree>
    <p:extLst>
      <p:ext uri="{BB962C8B-B14F-4D97-AF65-F5344CB8AC3E}">
        <p14:creationId xmlns:p14="http://schemas.microsoft.com/office/powerpoint/2010/main" val="4084315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Dokážeme podle zastoupení daného prvku odhadnout spolehlivě pohlaví dané(ho) </a:t>
            </a:r>
            <a:r>
              <a:rPr lang="cs-CZ" dirty="0" err="1"/>
              <a:t>otaku</a:t>
            </a:r>
            <a:r>
              <a:rPr lang="cs-CZ" dirty="0"/>
              <a:t>?</a:t>
            </a:r>
          </a:p>
          <a:p>
            <a:r>
              <a:rPr lang="cs-CZ" dirty="0"/>
              <a:t>Rozhodovací stromy, minimalizace GINI </a:t>
            </a:r>
            <a:r>
              <a:rPr lang="cs-CZ" dirty="0" err="1"/>
              <a:t>impurity</a:t>
            </a:r>
            <a:endParaRPr lang="cs-CZ" dirty="0"/>
          </a:p>
          <a:p>
            <a:r>
              <a:rPr lang="cs-CZ" dirty="0"/>
              <a:t>Stačí hloubka 2 na 86% přesnost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66BB48-01BD-41B2-9D23-AFAF34C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36"/>
            <a:ext cx="9274002" cy="40376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690133-7B60-4D84-BF81-C95E0266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4" y="2336570"/>
            <a:ext cx="4979046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6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Rozhodovací strom nám dal pravidla na AND</a:t>
            </a:r>
          </a:p>
          <a:p>
            <a:pPr lvl="1"/>
            <a:r>
              <a:rPr lang="cs-CZ" dirty="0"/>
              <a:t>Žánr X a žánr Y</a:t>
            </a:r>
          </a:p>
          <a:p>
            <a:r>
              <a:rPr lang="cs-CZ" dirty="0"/>
              <a:t>Co přidat OR pravidla (ten NEBO ten žánr)?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E1EC0-FB2C-4526-8DDA-229EC2B9F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7025"/>
            <a:ext cx="9934575" cy="3990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6FFDE-012D-4665-93B6-CED952434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746" y="973585"/>
            <a:ext cx="6511254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909" cy="4351338"/>
          </a:xfrm>
        </p:spPr>
        <p:txBody>
          <a:bodyPr/>
          <a:lstStyle/>
          <a:p>
            <a:r>
              <a:rPr lang="cs-CZ" dirty="0"/>
              <a:t>Všechna nasbíraná data budou použita na </a:t>
            </a:r>
            <a:r>
              <a:rPr lang="cs-CZ" dirty="0" err="1"/>
              <a:t>Trumpovu</a:t>
            </a:r>
            <a:r>
              <a:rPr lang="cs-CZ" dirty="0"/>
              <a:t> příští volební kampaň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F8F0CF7-5CC2-4E72-BF2E-2EF3A132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5" y="3276845"/>
            <a:ext cx="3985799" cy="33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31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Hloubka 3</a:t>
            </a:r>
          </a:p>
          <a:p>
            <a:r>
              <a:rPr lang="cs-CZ" dirty="0"/>
              <a:t>Stále 86% přesnost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43B945A-8E6F-4259-9578-CA91E6ECB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92474"/>
            <a:ext cx="12192001" cy="3565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020275-7FA5-4147-9013-C87610BE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33" y="0"/>
            <a:ext cx="6432468" cy="326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144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Hloubka 3</a:t>
            </a:r>
          </a:p>
          <a:p>
            <a:r>
              <a:rPr lang="cs-CZ" dirty="0"/>
              <a:t>Prořezání méně zajímavých věcí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1654A-E9E5-4347-AFF8-5D5D8007A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93084"/>
            <a:ext cx="8596668" cy="4764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B2B721-1864-4D3E-B3A4-6F6039A5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514" y="0"/>
            <a:ext cx="6613486" cy="264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88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F1AD7-CFE7-4A89-A962-3AABBD1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vyšší přesnost?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53F1D08-5669-43CF-AEF5-5BBF1590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ale…</a:t>
            </a:r>
          </a:p>
          <a:p>
            <a:r>
              <a:rPr lang="cs-CZ" dirty="0"/>
              <a:t>Větší stromy jsou hůře interpretovatelné, hůře se v nich orientuje</a:t>
            </a:r>
          </a:p>
          <a:p>
            <a:r>
              <a:rPr lang="cs-CZ" dirty="0"/>
              <a:t>Ostatní algoritmy jsou hůře interpretovatelné než rozhodovací stromy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Strom s hloubkou 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E39D7EA-8955-44FD-91E1-85399DC6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74"/>
            <a:ext cx="12192000" cy="1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7C7F5-5E62-45EE-AD23-346FEB8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pro věk?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FA07DF9-8E27-4A2E-A600-0D3598AE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věk mají rozhodovací stromy mnohem nižší přesnost</a:t>
            </a:r>
          </a:p>
          <a:p>
            <a:r>
              <a:rPr lang="cs-CZ" dirty="0"/>
              <a:t>Žádný žánr není dostatečně rozhodující</a:t>
            </a:r>
          </a:p>
          <a:p>
            <a:r>
              <a:rPr lang="cs-CZ" dirty="0"/>
              <a:t>Věk se mění v čase, pohlaví (většinou ne)</a:t>
            </a:r>
          </a:p>
        </p:txBody>
      </p:sp>
    </p:spTree>
    <p:extLst>
      <p:ext uri="{BB962C8B-B14F-4D97-AF65-F5344CB8AC3E}">
        <p14:creationId xmlns:p14="http://schemas.microsoft.com/office/powerpoint/2010/main" val="1871550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/>
          <a:lstStyle/>
          <a:p>
            <a:r>
              <a:rPr lang="cs-CZ" dirty="0"/>
              <a:t>Na co se celkově lidé dívají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13C114E-4DBB-4AA5-A835-1C7F4EE0D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63" y="0"/>
            <a:ext cx="9175437" cy="6858000"/>
          </a:xfrm>
        </p:spPr>
      </p:pic>
    </p:spTree>
    <p:extLst>
      <p:ext uri="{BB962C8B-B14F-4D97-AF65-F5344CB8AC3E}">
        <p14:creationId xmlns:p14="http://schemas.microsoft.com/office/powerpoint/2010/main" val="431885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68" y="609599"/>
            <a:ext cx="2439913" cy="2169227"/>
          </a:xfrm>
        </p:spPr>
        <p:txBody>
          <a:bodyPr>
            <a:normAutofit fontScale="90000"/>
          </a:bodyPr>
          <a:lstStyle/>
          <a:p>
            <a:r>
              <a:rPr lang="cs-CZ" dirty="0"/>
              <a:t>Na co se celkově lidé dívají vs. produkce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703B0-169C-4D57-83F0-05F5C8FA0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08" y="0"/>
            <a:ext cx="9163792" cy="684929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235DB4-2F61-4734-81D0-8573EEA85974}"/>
              </a:ext>
            </a:extLst>
          </p:cNvPr>
          <p:cNvSpPr txBox="1"/>
          <p:nvPr/>
        </p:nvSpPr>
        <p:spPr>
          <a:xfrm>
            <a:off x="332509" y="3016332"/>
            <a:ext cx="2291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Nadprodukce oproti sledování</a:t>
            </a:r>
          </a:p>
          <a:p>
            <a:pPr marL="285750" indent="-285750">
              <a:buFontTx/>
              <a:buChar char="-"/>
            </a:pPr>
            <a:r>
              <a:rPr lang="cs-CZ" dirty="0" err="1"/>
              <a:t>Kids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/>
              <a:t>Hentai</a:t>
            </a:r>
          </a:p>
          <a:p>
            <a:pPr marL="285750" indent="-285750">
              <a:buFontTx/>
              <a:buChar char="-"/>
            </a:pPr>
            <a:r>
              <a:rPr lang="cs-CZ" dirty="0" err="1"/>
              <a:t>Space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 err="1"/>
              <a:t>Sports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 err="1"/>
              <a:t>Historical</a:t>
            </a:r>
            <a:endParaRPr lang="cs-CZ" dirty="0"/>
          </a:p>
          <a:p>
            <a:pPr marL="285750" indent="-285750">
              <a:buFontTx/>
              <a:buChar char="-"/>
            </a:pPr>
            <a:r>
              <a:rPr lang="cs-CZ" dirty="0" err="1"/>
              <a:t>Cars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25609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3B2E-BA68-4C7F-A720-B9C7FAD6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A24067-DB36-445A-80A7-15CFDB54B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0"/>
            <a:ext cx="6871855" cy="6860772"/>
          </a:xfrm>
        </p:spPr>
      </p:pic>
    </p:spTree>
    <p:extLst>
      <p:ext uri="{BB962C8B-B14F-4D97-AF65-F5344CB8AC3E}">
        <p14:creationId xmlns:p14="http://schemas.microsoft.com/office/powerpoint/2010/main" val="33079818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4F0ED-7224-44E6-B8C0-2496EC1E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Časoprostor pro dotazy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0FBEFA-84D6-4B4E-A1DF-DDC0272B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10746728" cy="3880773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Materiály</a:t>
            </a:r>
          </a:p>
          <a:p>
            <a:pPr marL="0" indent="0">
              <a:buNone/>
            </a:pPr>
            <a:r>
              <a:rPr lang="cs-CZ" dirty="0" err="1"/>
              <a:t>Dataset</a:t>
            </a:r>
            <a:r>
              <a:rPr lang="cs-CZ" dirty="0"/>
              <a:t>: </a:t>
            </a:r>
            <a:r>
              <a:rPr lang="cs-CZ" dirty="0">
                <a:hlinkClick r:id="rId2"/>
              </a:rPr>
              <a:t>http://bit.ly/as-mal-data</a:t>
            </a:r>
            <a:r>
              <a:rPr lang="cs-CZ" dirty="0"/>
              <a:t> </a:t>
            </a:r>
          </a:p>
          <a:p>
            <a:pPr marL="0" indent="0">
              <a:buNone/>
            </a:pPr>
            <a:r>
              <a:rPr lang="cs-CZ" dirty="0"/>
              <a:t>Zdrojové kódy: </a:t>
            </a:r>
            <a:r>
              <a:rPr lang="cs-CZ" dirty="0">
                <a:hlinkClick r:id="rId3"/>
              </a:rPr>
              <a:t>http://bit.ly/as-mal-source</a:t>
            </a:r>
            <a:r>
              <a:rPr lang="cs-CZ" dirty="0"/>
              <a:t>  </a:t>
            </a:r>
          </a:p>
          <a:p>
            <a:pPr marL="0" indent="0">
              <a:buNone/>
            </a:pPr>
            <a:r>
              <a:rPr lang="cs-CZ" dirty="0"/>
              <a:t>Prezentace online: </a:t>
            </a:r>
            <a:r>
              <a:rPr lang="cs-CZ" dirty="0">
                <a:hlinkClick r:id="rId4"/>
              </a:rPr>
              <a:t>http://bit.ly/as-mal-slides</a:t>
            </a:r>
            <a:r>
              <a:rPr lang="cs-CZ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6787827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19155</TotalTime>
  <Words>1401</Words>
  <Application>Microsoft Office PowerPoint</Application>
  <PresentationFormat>Widescreen</PresentationFormat>
  <Paragraphs>245</Paragraphs>
  <Slides>97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Trebuchet MS</vt:lpstr>
      <vt:lpstr>Wingdings 3</vt:lpstr>
      <vt:lpstr>Fazeta</vt:lpstr>
      <vt:lpstr>MyAnimeList očima datového vědce</vt:lpstr>
      <vt:lpstr>Upozornění</vt:lpstr>
      <vt:lpstr>Co nás čeká</vt:lpstr>
      <vt:lpstr>Sponzorství</vt:lpstr>
      <vt:lpstr>MyAnimeList</vt:lpstr>
      <vt:lpstr>Datová věda</vt:lpstr>
      <vt:lpstr>Znovu a formálněji</vt:lpstr>
      <vt:lpstr>Získávání dat</vt:lpstr>
      <vt:lpstr>Upozornění</vt:lpstr>
      <vt:lpstr>Zpracování dat</vt:lpstr>
      <vt:lpstr>Základní čištění</vt:lpstr>
      <vt:lpstr>Špatná data, co jsou vlastně správná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Je anime pro děti?</vt:lpstr>
      <vt:lpstr>Je tohle správná opověď na otázku?</vt:lpstr>
      <vt:lpstr>Je tohle správná opověď na otázku?</vt:lpstr>
      <vt:lpstr>Je anime pro děti?</vt:lpstr>
      <vt:lpstr>Rating a prvky</vt:lpstr>
      <vt:lpstr>Roční produkce – 1950 - 2018</vt:lpstr>
      <vt:lpstr>Roční produkce – posledních 30 let</vt:lpstr>
      <vt:lpstr>Počet anime celkem – posledních 30 let</vt:lpstr>
      <vt:lpstr>Malá vsuvka 1 – neuronové sítě na rozpoznávání emocí - Twilight</vt:lpstr>
      <vt:lpstr>Malý úvod do heatmap</vt:lpstr>
      <vt:lpstr>Vývoj prvků v čase</vt:lpstr>
      <vt:lpstr>Ekvalizace histogramu</vt:lpstr>
      <vt:lpstr>Vývoj prvků v čase ekvalizováno</vt:lpstr>
      <vt:lpstr>Originální anime a adaptace</vt:lpstr>
      <vt:lpstr>Adaptace – vývoj v čase – od roku 1950</vt:lpstr>
      <vt:lpstr>Adaptace – vývoj v čase od roku 1988</vt:lpstr>
      <vt:lpstr>Adaptace – vývoj v čase od roku 1988</vt:lpstr>
      <vt:lpstr>Adaptace – vývoj v čase od roku 1988</vt:lpstr>
      <vt:lpstr>Studia</vt:lpstr>
      <vt:lpstr>Produkce jednotlivých studií</vt:lpstr>
      <vt:lpstr>Produkce jednotlivých studií - logaritmicky</vt:lpstr>
      <vt:lpstr>Nejznámější díla studií</vt:lpstr>
      <vt:lpstr>Nejznámější díla studií 2</vt:lpstr>
      <vt:lpstr>Nejznámější díla studií 3</vt:lpstr>
      <vt:lpstr>Nejznámější díla studií 4</vt:lpstr>
      <vt:lpstr>Produkce jednotlivých studií</vt:lpstr>
      <vt:lpstr>Produkce jednotlivých studií</vt:lpstr>
      <vt:lpstr>Produkce jednotlivých studií</vt:lpstr>
      <vt:lpstr>Co studia adaptují</vt:lpstr>
      <vt:lpstr>Co studia adaptují</vt:lpstr>
      <vt:lpstr>Co studia adaptují</vt:lpstr>
      <vt:lpstr>Produkce jednotlivých studií - prvky</vt:lpstr>
      <vt:lpstr>Produkce jednotlivých studií - prvky</vt:lpstr>
      <vt:lpstr>Produkce jednotlivých studií - prvky</vt:lpstr>
      <vt:lpstr>PowerPoint Presentation</vt:lpstr>
      <vt:lpstr>Produkce jednotlivých studií - prvky</vt:lpstr>
      <vt:lpstr>Vzdálenosti</vt:lpstr>
      <vt:lpstr>Srovnání metrik při vyšším zastoupení 1 prvku</vt:lpstr>
      <vt:lpstr>Vzdálenosti studií – Manhattan</vt:lpstr>
      <vt:lpstr>Vzdálenosti studií – Manhattan uspořádání podle hierarchického clusterování</vt:lpstr>
      <vt:lpstr>PowerPoint Presentation</vt:lpstr>
      <vt:lpstr>Vzdálenosti studií – embedding do 3D</vt:lpstr>
      <vt:lpstr>Vzdálenosti studií – Jensen-Shannon – 2D</vt:lpstr>
      <vt:lpstr>Malá vsuvka 2 – neuronové sítě na rozpoznávání emocí - Ahegao</vt:lpstr>
      <vt:lpstr>Malá vsuvka 2 – neuronové sítě na rozpoznávání emocí - Ahegao</vt:lpstr>
      <vt:lpstr>Společné výskyty prvků</vt:lpstr>
      <vt:lpstr>Metrika pro množinová data</vt:lpstr>
      <vt:lpstr>PowerPoint Presentation</vt:lpstr>
      <vt:lpstr>PowerPoint Presentation</vt:lpstr>
      <vt:lpstr>PowerPoint Presentation</vt:lpstr>
      <vt:lpstr>Embedding do 3D</vt:lpstr>
      <vt:lpstr>PowerPoint Presentation</vt:lpstr>
      <vt:lpstr>Embedding do 2D a K-means clustering</vt:lpstr>
      <vt:lpstr>Hierarchické shlukování podle vzájemných vzdáleností</vt:lpstr>
      <vt:lpstr>Hodnocení anime</vt:lpstr>
      <vt:lpstr>Hodnocení anime – průměr podle uživatelů</vt:lpstr>
      <vt:lpstr>PowerPoint Presentation</vt:lpstr>
      <vt:lpstr>PowerPoint Presentation</vt:lpstr>
      <vt:lpstr>lokace</vt:lpstr>
      <vt:lpstr>Zastoupení prvků ve shlédnutých podle věku</vt:lpstr>
      <vt:lpstr>PowerPoint Presentation</vt:lpstr>
      <vt:lpstr>Zastoupení prvků ve shlédnutých titulech podle věku</vt:lpstr>
      <vt:lpstr>PowerPoint Presentation</vt:lpstr>
      <vt:lpstr>To samé, ale podle pohlaví</vt:lpstr>
      <vt:lpstr>PowerPoint Presentation</vt:lpstr>
      <vt:lpstr>Největší rozdíly mezi pohlavími</vt:lpstr>
      <vt:lpstr>Odhadování pohlaví</vt:lpstr>
      <vt:lpstr>Odhadování pohlaví</vt:lpstr>
      <vt:lpstr>Odhadování pohlaví</vt:lpstr>
      <vt:lpstr>Odhadování pohlaví</vt:lpstr>
      <vt:lpstr>A co vyšší přesnost?</vt:lpstr>
      <vt:lpstr>A co pro věk?</vt:lpstr>
      <vt:lpstr>Na co se celkově lidé dívají</vt:lpstr>
      <vt:lpstr>Na co se celkově lidé dívají vs. produkce</vt:lpstr>
      <vt:lpstr>Děkuji za pozornost</vt:lpstr>
      <vt:lpstr>Časoprostor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Matej Racinsky</cp:lastModifiedBy>
  <cp:revision>228</cp:revision>
  <dcterms:created xsi:type="dcterms:W3CDTF">2018-07-06T23:40:54Z</dcterms:created>
  <dcterms:modified xsi:type="dcterms:W3CDTF">2019-08-01T00:47:15Z</dcterms:modified>
</cp:coreProperties>
</file>